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82" r:id="rId2"/>
    <p:sldId id="276" r:id="rId3"/>
    <p:sldId id="275" r:id="rId4"/>
    <p:sldId id="300" r:id="rId5"/>
    <p:sldId id="287" r:id="rId6"/>
    <p:sldId id="301" r:id="rId7"/>
    <p:sldId id="302" r:id="rId8"/>
    <p:sldId id="303" r:id="rId9"/>
    <p:sldId id="304" r:id="rId10"/>
    <p:sldId id="306" r:id="rId11"/>
    <p:sldId id="305" r:id="rId12"/>
    <p:sldId id="288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0008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5" autoAdjust="0"/>
    <p:restoredTop sz="94737" autoAdjust="0"/>
  </p:normalViewPr>
  <p:slideViewPr>
    <p:cSldViewPr>
      <p:cViewPr>
        <p:scale>
          <a:sx n="77" d="100"/>
          <a:sy n="77" d="100"/>
        </p:scale>
        <p:origin x="-12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BA25-5159-4A21-BE54-0097DD6F48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2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643FF-DD37-4CFD-BC1E-7C0D49BAE1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6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6D608-EBDC-4E60-A6A3-5C7C0163149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120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AEAB2A-83D2-4730-88F1-EFD335BE82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267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A85732-C291-42D8-8850-1FFB50DC5E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1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C37CE-2EC7-483F-BFC9-5CF61CBD72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5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FD96D-D5DB-4B31-AD4B-5C1CC5345D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5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A071B-F808-4F71-90B3-E9F4B6092E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24829-B919-40D8-BA30-2EEA220003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51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C22AB-2772-4D59-B1F3-8FE5E8F488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6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9F392-A858-45AB-87E0-B849B9D1F1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41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5D642-FF61-4D34-9501-8B26E5F324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5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2B025-F44F-48C1-8C12-B76346CC64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9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9075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9076" name="Прямоуг.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59077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59078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81ADA7-F625-43E7-ABF5-0BB7C803B50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Прямоуг.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048375"/>
          </a:xfrm>
        </p:spPr>
        <p:txBody>
          <a:bodyPr/>
          <a:lstStyle/>
          <a:p>
            <a:pPr marL="0" indent="20638" algn="ctr"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CC0000"/>
                </a:solidFill>
              </a:rPr>
              <a:t>Автоматизированная система персонифицированного учета</a:t>
            </a:r>
          </a:p>
          <a:p>
            <a:pPr marL="0" indent="20638" algn="ctr"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800080"/>
                </a:solidFill>
              </a:rPr>
              <a:t>«Базовое программное обеспечение для ЛПУ и системы ОМС»</a:t>
            </a:r>
          </a:p>
          <a:p>
            <a:pPr marL="0" indent="20638">
              <a:lnSpc>
                <a:spcPct val="80000"/>
              </a:lnSpc>
              <a:buFontTx/>
              <a:buNone/>
            </a:pPr>
            <a:endParaRPr lang="ru-RU" b="1" dirty="0">
              <a:solidFill>
                <a:srgbClr val="800080"/>
              </a:solidFill>
            </a:endParaRPr>
          </a:p>
          <a:p>
            <a:pPr marL="0" indent="20638">
              <a:lnSpc>
                <a:spcPct val="80000"/>
              </a:lnSpc>
              <a:buFontTx/>
              <a:buNone/>
            </a:pPr>
            <a:r>
              <a:rPr lang="ru-RU" sz="1600" dirty="0"/>
              <a:t>Система предназначена для компьютеризации центральных районных и участковых больниц, офисов врачей общих практик, поликлиник, служб скорой медицинской помощи, </a:t>
            </a:r>
            <a:r>
              <a:rPr lang="ru-RU" sz="1600" dirty="0" err="1"/>
              <a:t>параклинических</a:t>
            </a:r>
            <a:r>
              <a:rPr lang="ru-RU" sz="1600" dirty="0"/>
              <a:t> и диагностических служб</a:t>
            </a:r>
          </a:p>
          <a:p>
            <a:pPr marL="0" indent="20638">
              <a:lnSpc>
                <a:spcPct val="80000"/>
              </a:lnSpc>
              <a:buFontTx/>
              <a:buNone/>
            </a:pPr>
            <a:endParaRPr lang="ru-RU" sz="1600" dirty="0"/>
          </a:p>
          <a:p>
            <a:pPr marL="0" indent="20638">
              <a:lnSpc>
                <a:spcPct val="80000"/>
              </a:lnSpc>
              <a:buFontTx/>
              <a:buNone/>
            </a:pPr>
            <a:r>
              <a:rPr lang="ru-RU" sz="2000" u="sng" dirty="0">
                <a:solidFill>
                  <a:schemeClr val="accent2"/>
                </a:solidFill>
              </a:rPr>
              <a:t>Система обеспечивает:</a:t>
            </a:r>
            <a:endParaRPr lang="ru-RU" sz="2000" dirty="0">
              <a:solidFill>
                <a:schemeClr val="accent2"/>
              </a:solidFill>
            </a:endParaRPr>
          </a:p>
          <a:p>
            <a:pPr marL="0" indent="20638">
              <a:lnSpc>
                <a:spcPct val="80000"/>
              </a:lnSpc>
            </a:pPr>
            <a:r>
              <a:rPr lang="ru-RU" sz="1600" dirty="0"/>
              <a:t>Экспертизу качества оказанной медицинской помощи на соответствие ее стандартам и протоколам лечения;</a:t>
            </a:r>
          </a:p>
          <a:p>
            <a:pPr marL="0" indent="20638">
              <a:lnSpc>
                <a:spcPct val="80000"/>
              </a:lnSpc>
            </a:pPr>
            <a:r>
              <a:rPr lang="ru-RU" sz="1600" dirty="0"/>
              <a:t>Расчет показателей здоровья прикрепленного населения;</a:t>
            </a:r>
          </a:p>
          <a:p>
            <a:pPr marL="0" indent="20638">
              <a:lnSpc>
                <a:spcPct val="80000"/>
              </a:lnSpc>
            </a:pPr>
            <a:r>
              <a:rPr lang="ru-RU" sz="1600" dirty="0"/>
              <a:t>Учет объемов по видам оказанной помощи;</a:t>
            </a:r>
          </a:p>
          <a:p>
            <a:pPr marL="0" indent="20638">
              <a:lnSpc>
                <a:spcPct val="80000"/>
              </a:lnSpc>
            </a:pPr>
            <a:r>
              <a:rPr lang="ru-RU" sz="1600" dirty="0"/>
              <a:t>Персонифицированный учет затрат на лекарственное обеспечение, диагностические обследования, стационарное и амбулаторное лечение;</a:t>
            </a:r>
          </a:p>
          <a:p>
            <a:pPr marL="0" indent="20638">
              <a:lnSpc>
                <a:spcPct val="80000"/>
              </a:lnSpc>
            </a:pPr>
            <a:r>
              <a:rPr lang="ru-RU" sz="1600" dirty="0"/>
              <a:t>Контроль над рациональным использованием ресурсов;</a:t>
            </a:r>
            <a:endParaRPr lang="ru-RU" sz="1600" u="sng" dirty="0"/>
          </a:p>
          <a:p>
            <a:pPr marL="0" indent="20638">
              <a:lnSpc>
                <a:spcPct val="80000"/>
              </a:lnSpc>
            </a:pPr>
            <a:r>
              <a:rPr lang="ru-RU" sz="1600" dirty="0"/>
              <a:t>Управленческий учет и контроль оказанной медицинской помощи в реальном режиме времени;</a:t>
            </a:r>
          </a:p>
          <a:p>
            <a:pPr marL="0" indent="20638">
              <a:lnSpc>
                <a:spcPct val="80000"/>
              </a:lnSpc>
            </a:pPr>
            <a:r>
              <a:rPr lang="ru-RU" sz="1600" dirty="0"/>
              <a:t>Мониторинг здоровья обслуживаемого населения.</a:t>
            </a:r>
          </a:p>
          <a:p>
            <a:pPr marL="0" indent="20638">
              <a:lnSpc>
                <a:spcPct val="80000"/>
              </a:lnSpc>
              <a:buFontTx/>
              <a:buNone/>
            </a:pPr>
            <a:endParaRPr lang="ru-RU" sz="16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Прямоуг.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sz="3600" b="1">
                <a:solidFill>
                  <a:srgbClr val="CC0000"/>
                </a:solidFill>
              </a:rPr>
              <a:t>Индикаторы КМП</a:t>
            </a:r>
          </a:p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CC0000"/>
                </a:solidFill>
              </a:rPr>
              <a:t>для участковых терапевтов и врачей общих практик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endParaRPr lang="ru-RU" sz="2400" b="1">
              <a:solidFill>
                <a:srgbClr val="CC0000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rgbClr val="800080"/>
                </a:solidFill>
              </a:rPr>
              <a:t>3.Индикаторы, отражающие процесс и результат оказанной помощи.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600">
                <a:solidFill>
                  <a:schemeClr val="accent2"/>
                </a:solidFill>
              </a:rPr>
              <a:t>3.1 Показатели: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заболеваемости (болезненности) населения;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заболеваемости пациентов диспансерной группы;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заболеваемости с временной утратой трудоспособности;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рождаемости, смертности и продолжительности жизни;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выхода на инвалидность.</a:t>
            </a:r>
            <a:endParaRPr lang="ru-RU" sz="1600" i="1"/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600" i="1"/>
              <a:t>Экспертно оценивается уровень отклонения показателей предыдущего периода от показателей текущего периода.</a:t>
            </a:r>
            <a:r>
              <a:rPr lang="ru-RU" sz="1600"/>
              <a:t> 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endParaRPr lang="ru-RU" sz="1600"/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600">
                <a:solidFill>
                  <a:schemeClr val="accent2"/>
                </a:solidFill>
              </a:rPr>
              <a:t>3.2 Удельный вес: 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посещений с профилактической целью;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выявленной патологии при проведении профосмотров;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случаев обострений, экстренной госпитализации, пациентов диспансерной группы;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пациентов не своевременно взятых на диспансерный учет; 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случаев поликлинического обслуживания, превышающих стандарт длительности лечения;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случаев не обоснованной госпитализации;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случаев госпитализации пациентов с «дефектами догоспитального этапа»;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посещений пациентов, принятых врачом общей практики по узким специальностям (хирургия, ЛОР, офтальмология и др.);</a:t>
            </a:r>
          </a:p>
          <a:p>
            <a:pPr marL="87313" indent="0">
              <a:lnSpc>
                <a:spcPct val="80000"/>
              </a:lnSpc>
            </a:pPr>
            <a:r>
              <a:rPr lang="ru-RU" sz="1600"/>
              <a:t> числа вызовов СМП к пациентам состоящим на диспансерном учете, в том числе в часы работы поликлиники.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Прямоуг.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7313" indent="0" algn="ctr">
              <a:buFontTx/>
              <a:buNone/>
            </a:pPr>
            <a:r>
              <a:rPr lang="ru-RU" sz="3600" b="1">
                <a:solidFill>
                  <a:srgbClr val="CC0000"/>
                </a:solidFill>
              </a:rPr>
              <a:t>Индикаторы КМП</a:t>
            </a:r>
          </a:p>
          <a:p>
            <a:pPr marL="87313" indent="0">
              <a:buFontTx/>
              <a:buNone/>
            </a:pPr>
            <a:endParaRPr lang="ru-RU" sz="2400" b="1">
              <a:solidFill>
                <a:srgbClr val="CC0000"/>
              </a:solidFill>
            </a:endParaRPr>
          </a:p>
          <a:p>
            <a:pPr marL="87313" indent="0" algn="ctr">
              <a:buFontTx/>
              <a:buNone/>
            </a:pPr>
            <a:r>
              <a:rPr lang="ru-RU" sz="2400">
                <a:solidFill>
                  <a:srgbClr val="800080"/>
                </a:solidFill>
              </a:rPr>
              <a:t>Исполнение показателей по </a:t>
            </a:r>
            <a:r>
              <a:rPr lang="en-US" sz="2400">
                <a:solidFill>
                  <a:srgbClr val="800080"/>
                </a:solidFill>
              </a:rPr>
              <a:t>N-</a:t>
            </a:r>
            <a:r>
              <a:rPr lang="ru-RU" sz="2400">
                <a:solidFill>
                  <a:srgbClr val="800080"/>
                </a:solidFill>
              </a:rPr>
              <a:t>му терапевтическому врачебному участку.</a:t>
            </a:r>
          </a:p>
          <a:p>
            <a:pPr marL="87313" indent="0">
              <a:buFontTx/>
              <a:buNone/>
            </a:pPr>
            <a:endParaRPr lang="ru-RU" sz="2400"/>
          </a:p>
        </p:txBody>
      </p:sp>
      <p:graphicFrame>
        <p:nvGraphicFramePr>
          <p:cNvPr id="212995" name="Объект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54000" y="1916113"/>
          <a:ext cx="8634413" cy="494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8" name="Picture" r:id="rId3" imgW="10693800" imgH="6120360" progId="Word.Picture.8">
                  <p:embed/>
                </p:oleObj>
              </mc:Choice>
              <mc:Fallback>
                <p:oleObj name="Picture" r:id="rId3" imgW="10693800" imgH="6120360" progId="Word.Picture.8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916113"/>
                        <a:ext cx="8634413" cy="494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ru-RU" sz="2000">
                <a:solidFill>
                  <a:srgbClr val="CC0000"/>
                </a:solidFill>
              </a:rPr>
              <a:t>Схема учета и контроля льготного лекарственного обеспечения</a:t>
            </a:r>
          </a:p>
        </p:txBody>
      </p:sp>
      <p:sp>
        <p:nvSpPr>
          <p:cNvPr id="71684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685" name="Объект 5"/>
          <p:cNvGraphicFramePr>
            <a:graphicFrameLocks noChangeAspect="1"/>
          </p:cNvGraphicFramePr>
          <p:nvPr/>
        </p:nvGraphicFramePr>
        <p:xfrm>
          <a:off x="1768475" y="549275"/>
          <a:ext cx="5607050" cy="630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Picture" r:id="rId3" imgW="6840720" imgH="9613440" progId="Word.Picture.8">
                  <p:embed/>
                </p:oleObj>
              </mc:Choice>
              <mc:Fallback>
                <p:oleObj name="Picture" r:id="rId3" imgW="6840720" imgH="9613440" progId="Word.Picture.8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549275"/>
                        <a:ext cx="5607050" cy="630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Прямоуг.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CC0000"/>
                </a:solidFill>
              </a:rPr>
              <a:t>Экспертиза льготного лекарственного обеспечения</a:t>
            </a:r>
            <a:endParaRPr lang="ru-RU" sz="2800" b="1">
              <a:solidFill>
                <a:srgbClr val="CC0000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endParaRPr lang="ru-RU" sz="2800" b="1">
              <a:solidFill>
                <a:srgbClr val="CC0000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chemeClr val="accent2"/>
                </a:solidFill>
              </a:rPr>
              <a:t>1. Автоматизированный контроль обоснованности выписки лекарств по: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диагнозу обращения;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курсовой дозе;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стоимости;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лекарственному формуляру на нозологию;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утвержденному перечню лекарственных средств;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индивидуальным назначениям лекарственных средств пациенту по решению ВЭК.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chemeClr val="accent2"/>
                </a:solidFill>
              </a:rPr>
              <a:t>2. Система не допустит выписку рецептов: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на пациента, выбывшего из района обслуживания;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на умершего пациента;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на лиц, не состоящих в регистре граждан ДЛО (муниципальном, региональном);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пациенту, срок действия льготы которого истек (дети до 3-х лет, инфаркт миокарда до 6 месяцев, инвалидность снята и т.д.).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chemeClr val="accent2"/>
                </a:solidFill>
              </a:rPr>
              <a:t>3. Система позволяет: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учесть отпущенные аптечными учреждениями лекарственные средства;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производить сравнительный анализ стоимости отпущенных пациентам лекарственных средств в аптечной сети города;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осуществлять выборку тех рецептов, в которых наименование выписанного лекарственного средства, не соответствовало препарату, отпущенному в аптеке;</a:t>
            </a:r>
          </a:p>
          <a:p>
            <a:pPr marL="87313" indent="0">
              <a:lnSpc>
                <a:spcPct val="80000"/>
              </a:lnSpc>
            </a:pPr>
            <a:r>
              <a:rPr lang="ru-RU" sz="1800"/>
              <a:t> сформировать ежемесячную заявку на лекарственные препараты.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ru-RU" sz="2800">
                <a:solidFill>
                  <a:srgbClr val="CC0000"/>
                </a:solidFill>
              </a:rPr>
              <a:t>Экспертиза стационарной помощи и медикаментозной терапии</a:t>
            </a:r>
          </a:p>
        </p:txBody>
      </p:sp>
      <p:sp>
        <p:nvSpPr>
          <p:cNvPr id="216067" name="Прямоуг.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6068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6071" name="Прямоуг. 7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6070" name="Объект 6"/>
          <p:cNvGraphicFramePr>
            <a:graphicFrameLocks noChangeAspect="1"/>
          </p:cNvGraphicFramePr>
          <p:nvPr/>
        </p:nvGraphicFramePr>
        <p:xfrm>
          <a:off x="0" y="1773238"/>
          <a:ext cx="9144000" cy="471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5" name="Picture" r:id="rId3" imgW="9249120" imgH="4756320" progId="Word.Picture.8">
                  <p:embed/>
                </p:oleObj>
              </mc:Choice>
              <mc:Fallback>
                <p:oleObj name="Picture" r:id="rId3" imgW="9249120" imgH="4756320" progId="Word.Picture.8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73238"/>
                        <a:ext cx="9144000" cy="471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72" name="Прямоуг. 8"/>
          <p:cNvSpPr>
            <a:spLocks noChangeArrowheads="1"/>
          </p:cNvSpPr>
          <p:nvPr/>
        </p:nvSpPr>
        <p:spPr bwMode="auto">
          <a:xfrm>
            <a:off x="0" y="1196975"/>
            <a:ext cx="91440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b="1">
                <a:solidFill>
                  <a:schemeClr val="accent2"/>
                </a:solidFill>
              </a:rPr>
              <a:t>Схема взаимодействия автоматизированных рабочих мест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ru-RU" sz="3600">
                <a:solidFill>
                  <a:srgbClr val="CC0000"/>
                </a:solidFill>
              </a:rPr>
              <a:t>Экспертиза стационарной помощи</a:t>
            </a:r>
          </a:p>
        </p:txBody>
      </p:sp>
      <p:sp>
        <p:nvSpPr>
          <p:cNvPr id="217091" name="Прямоуг.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092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093" name="Прямоуг. 5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7096" name="Прямоуг. 8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7313">
              <a:lnSpc>
                <a:spcPct val="80000"/>
              </a:lnSpc>
              <a:spcBef>
                <a:spcPct val="20000"/>
              </a:spcBef>
            </a:pPr>
            <a:endParaRPr lang="ru-RU" sz="2400">
              <a:solidFill>
                <a:srgbClr val="800080"/>
              </a:solidFill>
            </a:endParaRPr>
          </a:p>
          <a:p>
            <a:pPr marL="87313">
              <a:buFontTx/>
              <a:buChar char="•"/>
            </a:pPr>
            <a:r>
              <a:rPr lang="ru-RU" sz="1600"/>
              <a:t> Показатели использования коечного фонда:</a:t>
            </a:r>
          </a:p>
          <a:p>
            <a:pPr marL="87313"/>
            <a:r>
              <a:rPr lang="ru-RU" sz="1600"/>
              <a:t>	- выполнение плана койко-дней,</a:t>
            </a:r>
          </a:p>
          <a:p>
            <a:pPr marL="87313"/>
            <a:r>
              <a:rPr lang="ru-RU" sz="1600"/>
              <a:t>	- оборот койки,</a:t>
            </a:r>
          </a:p>
          <a:p>
            <a:pPr marL="87313"/>
            <a:r>
              <a:rPr lang="ru-RU" sz="1600"/>
              <a:t>	- средняя занятость койки,</a:t>
            </a:r>
          </a:p>
          <a:p>
            <a:pPr marL="87313"/>
            <a:r>
              <a:rPr lang="ru-RU" sz="1600"/>
              <a:t>	- уровень госпитализации,</a:t>
            </a:r>
          </a:p>
          <a:p>
            <a:pPr marL="87313"/>
            <a:r>
              <a:rPr lang="ru-RU" sz="1600"/>
              <a:t>	- летальность;</a:t>
            </a:r>
          </a:p>
          <a:p>
            <a:pPr marL="87313">
              <a:buFontTx/>
              <a:buChar char="•"/>
            </a:pPr>
            <a:r>
              <a:rPr lang="ru-RU" sz="1600"/>
              <a:t> Случаи:</a:t>
            </a:r>
          </a:p>
          <a:p>
            <a:pPr marL="87313"/>
            <a:r>
              <a:rPr lang="ru-RU" sz="1600"/>
              <a:t>	- внутрибольничных переводов;</a:t>
            </a:r>
          </a:p>
          <a:p>
            <a:pPr marL="87313"/>
            <a:r>
              <a:rPr lang="ru-RU" sz="1600"/>
              <a:t>	- отклонения от стандарта длительности лечения;</a:t>
            </a:r>
          </a:p>
          <a:p>
            <a:pPr marL="87313"/>
            <a:r>
              <a:rPr lang="ru-RU" sz="1600"/>
              <a:t>	- повторной госпитализации пациента (в том числе по одному и тому же</a:t>
            </a:r>
          </a:p>
          <a:p>
            <a:pPr marL="87313"/>
            <a:r>
              <a:rPr lang="ru-RU" sz="1600"/>
              <a:t>	  диагнозу);</a:t>
            </a:r>
          </a:p>
          <a:p>
            <a:pPr marL="87313"/>
            <a:r>
              <a:rPr lang="ru-RU" sz="1600"/>
              <a:t>	- расхождения диагнозов при летальных исходах;</a:t>
            </a:r>
          </a:p>
          <a:p>
            <a:pPr marL="87313"/>
            <a:r>
              <a:rPr lang="ru-RU" sz="1600"/>
              <a:t>	- не профильной госпитализации пациентов;</a:t>
            </a:r>
          </a:p>
          <a:p>
            <a:pPr marL="87313"/>
            <a:r>
              <a:rPr lang="ru-RU" sz="1600"/>
              <a:t>	- расхождения диагнозов: «СМП-Стационар», «Поликлиника-Стационар»;</a:t>
            </a:r>
          </a:p>
          <a:p>
            <a:pPr marL="87313"/>
            <a:r>
              <a:rPr lang="ru-RU" sz="1600"/>
              <a:t>	- послеоперационных осложнений;</a:t>
            </a:r>
          </a:p>
          <a:p>
            <a:pPr marL="87313"/>
            <a:r>
              <a:rPr lang="ru-RU" sz="1600"/>
              <a:t>	- послеоперационной летальности;</a:t>
            </a:r>
          </a:p>
          <a:p>
            <a:pPr marL="87313"/>
            <a:r>
              <a:rPr lang="ru-RU" sz="1600"/>
              <a:t>	- нарушения стандарта длительности пребывания до(пост)операционного</a:t>
            </a:r>
          </a:p>
          <a:p>
            <a:pPr marL="87313"/>
            <a:r>
              <a:rPr lang="ru-RU" sz="1600"/>
              <a:t>	  периода;</a:t>
            </a:r>
          </a:p>
          <a:p>
            <a:pPr marL="87313"/>
            <a:r>
              <a:rPr lang="ru-RU" sz="1600"/>
              <a:t>	- внутрибольничной инфекции;</a:t>
            </a:r>
          </a:p>
          <a:p>
            <a:pPr marL="87313"/>
            <a:r>
              <a:rPr lang="ru-RU" sz="1600"/>
              <a:t>	- положительных бактериологических результатов с объектов внешней среды.</a:t>
            </a:r>
            <a:endParaRPr lang="ru-RU" sz="160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ru-RU" sz="2400">
                <a:solidFill>
                  <a:srgbClr val="CC0000"/>
                </a:solidFill>
              </a:rPr>
              <a:t>Персонифицированная экспертиза медикаментозной терапии</a:t>
            </a:r>
          </a:p>
        </p:txBody>
      </p:sp>
      <p:sp>
        <p:nvSpPr>
          <p:cNvPr id="218115" name="Прямоуг.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8116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8117" name="Прямоуг. 5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8118" name="Прямоуг. 6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7313">
              <a:lnSpc>
                <a:spcPct val="80000"/>
              </a:lnSpc>
              <a:spcBef>
                <a:spcPct val="20000"/>
              </a:spcBef>
            </a:pPr>
            <a:endParaRPr lang="ru-RU" sz="2400">
              <a:solidFill>
                <a:srgbClr val="800080"/>
              </a:solidFill>
            </a:endParaRP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Превышение финансового норматива медикаментозной терапии на:</a:t>
            </a:r>
          </a:p>
          <a:p>
            <a:pPr marL="87313">
              <a:spcBef>
                <a:spcPct val="20000"/>
              </a:spcBef>
            </a:pPr>
            <a:r>
              <a:rPr lang="ru-RU" sz="2000">
                <a:sym typeface="Symbol" pitchFamily="18" charset="2"/>
              </a:rPr>
              <a:t>		- койко-день,</a:t>
            </a:r>
          </a:p>
          <a:p>
            <a:pPr marL="87313">
              <a:spcBef>
                <a:spcPct val="20000"/>
              </a:spcBef>
            </a:pPr>
            <a:r>
              <a:rPr lang="ru-RU" sz="2000">
                <a:sym typeface="Symbol" pitchFamily="18" charset="2"/>
              </a:rPr>
              <a:t>		- профиль койки;</a:t>
            </a:r>
          </a:p>
          <a:p>
            <a:pPr marL="87313">
              <a:spcBef>
                <a:spcPct val="20000"/>
              </a:spcBef>
            </a:pPr>
            <a:r>
              <a:rPr lang="ru-RU" sz="2000">
                <a:sym typeface="Symbol" pitchFamily="18" charset="2"/>
              </a:rPr>
              <a:t>		- диагноз;</a:t>
            </a:r>
          </a:p>
          <a:p>
            <a:pPr marL="87313">
              <a:spcBef>
                <a:spcPct val="20000"/>
              </a:spcBef>
            </a:pPr>
            <a:r>
              <a:rPr lang="ru-RU" sz="2000">
                <a:sym typeface="Symbol" pitchFamily="18" charset="2"/>
              </a:rPr>
              <a:t>		- клинико-статистическую группу.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Случаи отклонения от лекарственного формуляра:</a:t>
            </a:r>
          </a:p>
          <a:p>
            <a:pPr marL="87313">
              <a:spcBef>
                <a:spcPct val="20000"/>
              </a:spcBef>
            </a:pPr>
            <a:r>
              <a:rPr lang="ru-RU" sz="2000">
                <a:sym typeface="Symbol" pitchFamily="18" charset="2"/>
              </a:rPr>
              <a:t>		- по диагнозу,</a:t>
            </a:r>
          </a:p>
          <a:p>
            <a:pPr marL="87313">
              <a:spcBef>
                <a:spcPct val="20000"/>
              </a:spcBef>
            </a:pPr>
            <a:r>
              <a:rPr lang="ru-RU" sz="2000">
                <a:sym typeface="Symbol" pitchFamily="18" charset="2"/>
              </a:rPr>
              <a:t>		- по курсовой дозе,</a:t>
            </a:r>
          </a:p>
          <a:p>
            <a:pPr marL="87313">
              <a:spcBef>
                <a:spcPct val="20000"/>
              </a:spcBef>
            </a:pPr>
            <a:r>
              <a:rPr lang="ru-RU" sz="2000">
                <a:sym typeface="Symbol" pitchFamily="18" charset="2"/>
              </a:rPr>
              <a:t>		- препаратов, не вошедших в формуляр,</a:t>
            </a:r>
          </a:p>
          <a:p>
            <a:pPr marL="87313">
              <a:spcBef>
                <a:spcPct val="20000"/>
              </a:spcBef>
            </a:pPr>
            <a:r>
              <a:rPr lang="ru-RU" sz="2000">
                <a:sym typeface="Symbol" pitchFamily="18" charset="2"/>
              </a:rPr>
              <a:t>		- по стоимости.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Случаи использования медикаментов, не включенных в Перечень жизненно-необходимых и важнейших лекарственных средств;</a:t>
            </a:r>
          </a:p>
          <a:p>
            <a:pPr marL="87313">
              <a:spcBef>
                <a:spcPct val="20000"/>
              </a:spcBef>
            </a:pPr>
            <a:endParaRPr lang="ru-RU" sz="200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ru-RU" sz="3600">
                <a:solidFill>
                  <a:srgbClr val="CC0000"/>
                </a:solidFill>
              </a:rPr>
              <a:t>Эффективность контроля КМП</a:t>
            </a:r>
          </a:p>
        </p:txBody>
      </p:sp>
      <p:sp>
        <p:nvSpPr>
          <p:cNvPr id="219139" name="Прямоуг.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9140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9141" name="Прямоуг. 5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9142" name="Прямоуг. 6"/>
          <p:cNvSpPr>
            <a:spLocks noChangeArrowheads="1"/>
          </p:cNvSpPr>
          <p:nvPr/>
        </p:nvSpPr>
        <p:spPr bwMode="auto">
          <a:xfrm>
            <a:off x="0" y="765175"/>
            <a:ext cx="9144000" cy="609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7313">
              <a:lnSpc>
                <a:spcPct val="80000"/>
              </a:lnSpc>
              <a:spcBef>
                <a:spcPct val="20000"/>
              </a:spcBef>
            </a:pPr>
            <a:r>
              <a:rPr lang="ru-RU" sz="2400">
                <a:solidFill>
                  <a:srgbClr val="800080"/>
                </a:solidFill>
              </a:rPr>
              <a:t>В амбулаторно-поликлинической службе:</a:t>
            </a:r>
          </a:p>
          <a:p>
            <a:pPr marL="87313">
              <a:spcBef>
                <a:spcPct val="20000"/>
              </a:spcBef>
            </a:pPr>
            <a:endParaRPr lang="ru-RU" sz="2000">
              <a:sym typeface="Symbol" pitchFamily="18" charset="2"/>
            </a:endParaRPr>
          </a:p>
          <a:p>
            <a:pPr marL="87313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  <a:sym typeface="Symbol" pitchFamily="18" charset="2"/>
              </a:rPr>
              <a:t>Снижение: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числа посещений с лечебно-диагностической целью;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числа запущенных случаев в онкологии и фтизиатрии;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числа случаев выхода на первичную инвалидность;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заболеваемости с временной утратой трудоспособности;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числа вызовов скорой медицинской помощи к хроническим больным, в том числе в часы работы поликлиники;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показателей уровня госпитализации пациентов в стационар круглосуточного пребывания, в том числе лиц, состоящих на диспансерном учете;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общей заболеваемости.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endParaRPr lang="ru-RU" sz="2000">
              <a:sym typeface="Symbol" pitchFamily="18" charset="2"/>
            </a:endParaRPr>
          </a:p>
          <a:p>
            <a:pPr marL="87313">
              <a:spcBef>
                <a:spcPct val="20000"/>
              </a:spcBef>
            </a:pPr>
            <a:r>
              <a:rPr lang="ru-RU" sz="2000">
                <a:solidFill>
                  <a:schemeClr val="accent2"/>
                </a:solidFill>
                <a:sym typeface="Symbol" pitchFamily="18" charset="2"/>
              </a:rPr>
              <a:t>Рост: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числа посещений с профилактической и диспансерной целью: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числа выявленных заболеваний при профосмотрах;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ru-RU" sz="2400">
                <a:solidFill>
                  <a:srgbClr val="CC0000"/>
                </a:solidFill>
              </a:rPr>
              <a:t>Управленческий учет и контроль</a:t>
            </a:r>
            <a:br>
              <a:rPr lang="ru-RU" sz="2400">
                <a:solidFill>
                  <a:srgbClr val="CC0000"/>
                </a:solidFill>
              </a:rPr>
            </a:br>
            <a:r>
              <a:rPr lang="ru-RU" sz="2400">
                <a:solidFill>
                  <a:srgbClr val="CC0000"/>
                </a:solidFill>
              </a:rPr>
              <a:t>обязывает медицинских работников</a:t>
            </a:r>
          </a:p>
        </p:txBody>
      </p:sp>
      <p:sp>
        <p:nvSpPr>
          <p:cNvPr id="242691" name="Прямоуг.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2692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2693" name="Прямоуг. 5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2694" name="Прямоуг. 6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7313">
              <a:lnSpc>
                <a:spcPct val="80000"/>
              </a:lnSpc>
              <a:spcBef>
                <a:spcPct val="20000"/>
              </a:spcBef>
            </a:pPr>
            <a:r>
              <a:rPr lang="ru-RU" sz="2400">
                <a:solidFill>
                  <a:srgbClr val="800080"/>
                </a:solidFill>
              </a:rPr>
              <a:t>В амбулаторно-поликлинической службе: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снижать уровень госпитализации прикрепленного населения и число вызовов СМП;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эффективно вести диспансерное наблюдение, обеспечивать своевременный патронаж беременных и детей;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снижать уровень заболеваемости, смертности и первичного выхода на инвалидность;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развивать стационарозамещающие технологии, в т. ч. дневные стационары и стационары на дому;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своевременно проводить вакцинопрофилактику, флюроосмотры и профосмотры;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не допускать «запущенных» случаев онкологии и туберкулеза;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рационально использовать средства, выделенные на льготное лекарственное обеспечение;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 </a:t>
            </a:r>
            <a:r>
              <a:rPr lang="ru-RU" sz="2000">
                <a:sym typeface="Symbol" pitchFamily="18" charset="2"/>
              </a:rPr>
              <a:t>пропагандировать здоровый образ жизни, так как экономически выгодно иметь здоровых пациентов;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ru-RU" sz="2400">
                <a:solidFill>
                  <a:srgbClr val="CC0000"/>
                </a:solidFill>
              </a:rPr>
              <a:t>Управленческий учет и контроль</a:t>
            </a:r>
            <a:br>
              <a:rPr lang="ru-RU" sz="2400">
                <a:solidFill>
                  <a:srgbClr val="CC0000"/>
                </a:solidFill>
              </a:rPr>
            </a:br>
            <a:r>
              <a:rPr lang="ru-RU" sz="2400">
                <a:solidFill>
                  <a:srgbClr val="CC0000"/>
                </a:solidFill>
              </a:rPr>
              <a:t>обязывает медицинских работников</a:t>
            </a:r>
          </a:p>
        </p:txBody>
      </p:sp>
      <p:sp>
        <p:nvSpPr>
          <p:cNvPr id="243715" name="Прямоуг.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3716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3717" name="Прямоуг. 5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3718" name="Прямоуг. 6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7313">
              <a:lnSpc>
                <a:spcPct val="80000"/>
              </a:lnSpc>
              <a:spcBef>
                <a:spcPct val="20000"/>
              </a:spcBef>
            </a:pPr>
            <a:r>
              <a:rPr lang="ru-RU" sz="2400">
                <a:solidFill>
                  <a:srgbClr val="800080"/>
                </a:solidFill>
              </a:rPr>
              <a:t>В стационаре: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1900">
                <a:sym typeface="Symbol" pitchFamily="18" charset="2"/>
              </a:rPr>
              <a:t> </a:t>
            </a:r>
            <a:r>
              <a:rPr lang="ru-RU" sz="1900">
                <a:sym typeface="Symbol" pitchFamily="18" charset="2"/>
              </a:rPr>
              <a:t>лечить эффективно, не превышая стандарты длительности лечения, иметь высокий показатель оборота койки;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1900">
                <a:sym typeface="Symbol" pitchFamily="18" charset="2"/>
              </a:rPr>
              <a:t> </a:t>
            </a:r>
            <a:r>
              <a:rPr lang="ru-RU" sz="1900">
                <a:sym typeface="Symbol" pitchFamily="18" charset="2"/>
              </a:rPr>
              <a:t>избегать дублирования, избыточности и необоснованности лаборатор­ных, клинических и диагностических исследований;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1900">
                <a:sym typeface="Symbol" pitchFamily="18" charset="2"/>
              </a:rPr>
              <a:t> </a:t>
            </a:r>
            <a:r>
              <a:rPr lang="ru-RU" sz="1900">
                <a:sym typeface="Symbol" pitchFamily="18" charset="2"/>
              </a:rPr>
              <a:t>иметь высококлассных специалистов, владеющих различными методиками  лечения и медицинскими технологиями (тогда средства не уйдут в региональные диагностические центры и межрайонные отделения);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1900">
                <a:sym typeface="Symbol" pitchFamily="18" charset="2"/>
              </a:rPr>
              <a:t> </a:t>
            </a:r>
            <a:r>
              <a:rPr lang="ru-RU" sz="1900">
                <a:sym typeface="Symbol" pitchFamily="18" charset="2"/>
              </a:rPr>
              <a:t>вкладывать деньги в новые технологии; развивать сервисные услуги, лечить иногородних пациентов, создавать межрайонные центры, открывать койки дневного пребывания;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1900">
                <a:sym typeface="Symbol" pitchFamily="18" charset="2"/>
              </a:rPr>
              <a:t> </a:t>
            </a:r>
            <a:r>
              <a:rPr lang="ru-RU" sz="1900">
                <a:sym typeface="Symbol" pitchFamily="18" charset="2"/>
              </a:rPr>
              <a:t>иметь хорошие показатели качества медицинской помощи (в том числе не иметь штрафных санкций);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1900">
                <a:sym typeface="Symbol" pitchFamily="18" charset="2"/>
              </a:rPr>
              <a:t> </a:t>
            </a:r>
            <a:r>
              <a:rPr lang="ru-RU" sz="1900">
                <a:sym typeface="Symbol" pitchFamily="18" charset="2"/>
              </a:rPr>
              <a:t>иметь хорошие отзывы у населения и рекламировать свои профессиональные возможности;</a:t>
            </a:r>
          </a:p>
          <a:p>
            <a:pPr marL="87313">
              <a:spcBef>
                <a:spcPct val="20000"/>
              </a:spcBef>
              <a:buFontTx/>
              <a:buChar char="•"/>
            </a:pPr>
            <a:r>
              <a:rPr lang="en-US" sz="1900">
                <a:sym typeface="Symbol" pitchFamily="18" charset="2"/>
              </a:rPr>
              <a:t> </a:t>
            </a:r>
            <a:r>
              <a:rPr lang="ru-RU" sz="1900">
                <a:sym typeface="Symbol" pitchFamily="18" charset="2"/>
              </a:rPr>
              <a:t>экономить электроэнергию, бережно относиться к имуществу и оборудованию и т.д., то есть снижать уровень затрат на одного пролеченного.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ru-RU" sz="2400" b="1" dirty="0">
                <a:solidFill>
                  <a:srgbClr val="CC0000"/>
                </a:solidFill>
              </a:rPr>
              <a:t>Схема интеграции персонифицированной информации при оказании медицинской помощи пациенту</a:t>
            </a:r>
          </a:p>
        </p:txBody>
      </p:sp>
      <p:sp>
        <p:nvSpPr>
          <p:cNvPr id="59396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9397" name="Объект 5"/>
          <p:cNvGraphicFramePr>
            <a:graphicFrameLocks noChangeAspect="1"/>
          </p:cNvGraphicFramePr>
          <p:nvPr/>
        </p:nvGraphicFramePr>
        <p:xfrm>
          <a:off x="0" y="1196975"/>
          <a:ext cx="9144000" cy="538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Picture" r:id="rId3" imgW="9249120" imgH="5821560" progId="Word.Picture.8">
                  <p:embed/>
                </p:oleObj>
              </mc:Choice>
              <mc:Fallback>
                <p:oleObj name="Picture" r:id="rId3" imgW="9249120" imgH="5821560" progId="Word.Picture.8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96975"/>
                        <a:ext cx="9144000" cy="538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ru-RU" sz="2800">
                <a:solidFill>
                  <a:srgbClr val="CC0000"/>
                </a:solidFill>
              </a:rPr>
              <a:t>Информация для управления</a:t>
            </a:r>
          </a:p>
        </p:txBody>
      </p:sp>
      <p:sp>
        <p:nvSpPr>
          <p:cNvPr id="260099" name="Прямоуг.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0100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0101" name="Прямоуг. 5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0102" name="Прямоуг. 6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7313">
              <a:lnSpc>
                <a:spcPct val="80000"/>
              </a:lnSpc>
              <a:spcBef>
                <a:spcPct val="20000"/>
              </a:spcBef>
            </a:pPr>
            <a:endParaRPr lang="ru-RU" sz="1900">
              <a:sym typeface="Symbol" pitchFamily="18" charset="2"/>
            </a:endParaRPr>
          </a:p>
        </p:txBody>
      </p:sp>
      <p:graphicFrame>
        <p:nvGraphicFramePr>
          <p:cNvPr id="260177" name="Группа 81"/>
          <p:cNvGraphicFramePr>
            <a:graphicFrameLocks noGrp="1"/>
          </p:cNvGraphicFramePr>
          <p:nvPr>
            <p:ph idx="1"/>
          </p:nvPr>
        </p:nvGraphicFramePr>
        <p:xfrm>
          <a:off x="250825" y="692150"/>
          <a:ext cx="8642350" cy="5683250"/>
        </p:xfrm>
        <a:graphic>
          <a:graphicData uri="http://schemas.openxmlformats.org/drawingml/2006/table">
            <a:tbl>
              <a:tblPr/>
              <a:tblGrid>
                <a:gridCol w="2592388"/>
                <a:gridCol w="6049962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Статистическая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138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Автоматизация отчетности:</a:t>
                      </a:r>
                    </a:p>
                    <a:p>
                      <a:pPr marL="84138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государственной, внутрибольничной; </a:t>
                      </a:r>
                    </a:p>
                    <a:p>
                      <a:pPr marL="84138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для фондов: ОМС, Социального страхования, пенсионного.</a:t>
                      </a:r>
                    </a:p>
                    <a:p>
                      <a:pPr marL="84138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Для принятия решений в реальном режиме времени.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Финансовая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Учет затрат по пациенту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за  льготное лекарственное обеспечение,  медикаментозную терапию; стационарное и амбулаторное лечение.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Персонифицированный учет затрат на оказание помощи по плательщикам (ОМС, ДМС, ФСС, платным услугам).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Учет затрат и заработанных средств по структурным подразделениям ЛПУ.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Персонифицированный расчет доплат медработникам (участковым терапевтам, врачам общих практик и т.д.)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6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Экономическая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138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Персонифицированный учет загруженности персонала (исполнение функции должности).</a:t>
                      </a:r>
                    </a:p>
                    <a:p>
                      <a:pPr marL="84138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Контроль исполнения нормативно-финансовых показателей.</a:t>
                      </a:r>
                    </a:p>
                    <a:p>
                      <a:pPr marL="84138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Соответствие затрат уровню оказанной помощи.</a:t>
                      </a:r>
                    </a:p>
                    <a:p>
                      <a:pPr marL="84138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Расчет ресурсной потребности и объемов помощи по структурным подразделениям ЛПУ.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Экспертная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Автоматизированная экспертиза качества медицинской помощи по ее видам, пациенту, врачу, структурному подразделению.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ru-RU" sz="1700">
                <a:solidFill>
                  <a:srgbClr val="CC0000"/>
                </a:solidFill>
              </a:rPr>
              <a:t>Эффект от внедрения «Базового программного обеспечения для ЛПУ и системы ОМС». Пилотная площадка МУ «Торжокская ЦРБ» Тверской области.</a:t>
            </a:r>
          </a:p>
        </p:txBody>
      </p:sp>
      <p:sp>
        <p:nvSpPr>
          <p:cNvPr id="262147" name="Прямоуг.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2148" name="Прямоуг.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2149" name="Прямоуг. 5"/>
          <p:cNvSpPr>
            <a:spLocks noChangeArrowheads="1"/>
          </p:cNvSpPr>
          <p:nvPr/>
        </p:nvSpPr>
        <p:spPr bwMode="auto">
          <a:xfrm>
            <a:off x="0" y="2119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2150" name="Прямоуг. 6"/>
          <p:cNvSpPr>
            <a:spLocks noChangeArrowheads="1"/>
          </p:cNvSpPr>
          <p:nvPr/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7313">
              <a:lnSpc>
                <a:spcPct val="80000"/>
              </a:lnSpc>
              <a:spcBef>
                <a:spcPct val="20000"/>
              </a:spcBef>
            </a:pPr>
            <a:endParaRPr lang="ru-RU" sz="1900">
              <a:sym typeface="Symbol" pitchFamily="18" charset="2"/>
            </a:endParaRPr>
          </a:p>
        </p:txBody>
      </p:sp>
      <p:graphicFrame>
        <p:nvGraphicFramePr>
          <p:cNvPr id="262226" name="Группа 82"/>
          <p:cNvGraphicFramePr>
            <a:graphicFrameLocks noGrp="1"/>
          </p:cNvGraphicFramePr>
          <p:nvPr>
            <p:ph idx="1"/>
          </p:nvPr>
        </p:nvGraphicFramePr>
        <p:xfrm>
          <a:off x="250825" y="692150"/>
          <a:ext cx="8642350" cy="5855208"/>
        </p:xfrm>
        <a:graphic>
          <a:graphicData uri="http://schemas.openxmlformats.org/drawingml/2006/table">
            <a:tbl>
              <a:tblPr/>
              <a:tblGrid>
                <a:gridCol w="1873250"/>
                <a:gridCol w="67691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Экспертиза льготного лекарственного обеспечения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Снижение затрат на лекарственное обеспечение: 35-45%.</a:t>
                      </a:r>
                    </a:p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Безотказная выписка и отпуск лекарственных средств.</a:t>
                      </a:r>
                    </a:p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Удовлетворенность (отсутствие жалоб) льготной категории граждан.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Формулярная система медикаментозной терапии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Снижение затрат: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 стационарах круглосуточного пребывания: 30-42%.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 службе скорой медицинской помощи: 18-22%.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в стоматологии: 25-30%.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Стационары круглосуточного пребывания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Снижение:</a:t>
                      </a:r>
                    </a:p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числа коек на 18 %..</a:t>
                      </a:r>
                    </a:p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снижение сроков длительности лечения: 16-19%..</a:t>
                      </a:r>
                    </a:p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снижение затрат на койко-день: 15-18%.</a:t>
                      </a:r>
                    </a:p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снижение затрат на одного пролеченного: 25-30%.</a:t>
                      </a:r>
                    </a:p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Рост числа пролеченных пациентов на 12-16%.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Амбулаторно-поликлиническая помощь. Врачи общих практик.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Снижение: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случаев первичного выхода на инвалидность в трудоспособном возрасте: 15-18%.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уровня общей заболеваемости: 10-15%.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заболеваемости с временной утратой трудоспособности: 15-20%.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уровня госпитализации в стационары круглосуточного пребывания: 18-22%.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числа вызовов скорой медицинской помощи в часы работы поликлиники: 38-42%.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Рост: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числа посещений с диспансерной и профилактической целью на 30-35%.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числа коек дневного пребывания на 48%.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числа случаев выявленной патологии при профосмотрах на 25-30%.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000"/>
              <a:t>Схема обмена персонифицированной медико-экономической, статистической информацией в регионе</a:t>
            </a:r>
          </a:p>
        </p:txBody>
      </p:sp>
      <p:graphicFrame>
        <p:nvGraphicFramePr>
          <p:cNvPr id="58371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250825" y="981075"/>
          <a:ext cx="8569325" cy="565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Picture" r:id="rId3" imgW="10693440" imgH="7561080" progId="Word.Picture.8">
                  <p:embed/>
                </p:oleObj>
              </mc:Choice>
              <mc:Fallback>
                <p:oleObj name="Picture" r:id="rId3" imgW="10693440" imgH="7561080" progId="Word.Picture.8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81075"/>
                        <a:ext cx="8569325" cy="565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Прямоуг.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CC0000"/>
                </a:solidFill>
              </a:rPr>
              <a:t>Персонифицированная система учета создает</a:t>
            </a:r>
          </a:p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CC0000"/>
                </a:solidFill>
              </a:rPr>
              <a:t>ряд показателей для комплексной экспертизы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endParaRPr lang="ru-RU" sz="2400" b="1">
              <a:solidFill>
                <a:srgbClr val="CC0000"/>
              </a:solidFill>
            </a:endParaRPr>
          </a:p>
          <a:p>
            <a:pPr marL="87313" indent="0">
              <a:lnSpc>
                <a:spcPct val="80000"/>
              </a:lnSpc>
            </a:pPr>
            <a:r>
              <a:rPr lang="ru-RU" sz="1800" b="1">
                <a:solidFill>
                  <a:schemeClr val="accent2"/>
                </a:solidFill>
              </a:rPr>
              <a:t> Показатели процесса. </a:t>
            </a:r>
            <a:endParaRPr lang="ru-RU" sz="1800">
              <a:solidFill>
                <a:schemeClr val="accent2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600"/>
              <a:t>Учитывают количественную характеристику действия медработников (число обращений пациентов и оказанных услуг, охват населения прививками, диспансерным наблюдением, онкологическими и флюорографическими осмотрами и т.д.)</a:t>
            </a:r>
            <a:endParaRPr lang="ru-RU" sz="1600" b="1"/>
          </a:p>
          <a:p>
            <a:pPr marL="87313" indent="0">
              <a:lnSpc>
                <a:spcPct val="80000"/>
              </a:lnSpc>
            </a:pPr>
            <a:r>
              <a:rPr lang="ru-RU" sz="1800" b="1">
                <a:solidFill>
                  <a:schemeClr val="accent2"/>
                </a:solidFill>
              </a:rPr>
              <a:t> Промежуточные показатели. </a:t>
            </a:r>
            <a:endParaRPr lang="ru-RU" sz="1800">
              <a:solidFill>
                <a:schemeClr val="accent2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600"/>
              <a:t>Характеризуют процессы оказания медицинской помощи – своевременное выявление патологии, обоснованность госпитализации, своевременное взятие пациентов на  диспансерный учет, анализ расхождения диагнозов (поликлиника - стационар), соответствие оказанной помощи стандартам и протоколам лечения.</a:t>
            </a:r>
            <a:endParaRPr lang="ru-RU" sz="1600" b="1"/>
          </a:p>
          <a:p>
            <a:pPr marL="87313" indent="0">
              <a:lnSpc>
                <a:spcPct val="80000"/>
              </a:lnSpc>
            </a:pPr>
            <a:r>
              <a:rPr lang="ru-RU" sz="1800" b="1">
                <a:solidFill>
                  <a:schemeClr val="accent2"/>
                </a:solidFill>
              </a:rPr>
              <a:t> Показатели результата.</a:t>
            </a:r>
            <a:endParaRPr lang="ru-RU" sz="1800">
              <a:solidFill>
                <a:schemeClr val="accent2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600"/>
              <a:t>Снижение (или рост): заболеваемости населения, в том числе с временной нетрудоспособностью; травматизма; первичного выхода на инвалидность; уровня госпитализации; числа обращений в службу скорой медицинской помощи; показателей смертности в трудоспособном возрасте; числа запущенных случаев онкопатологии, туберкулеза и т.д.</a:t>
            </a:r>
            <a:endParaRPr lang="ru-RU" sz="1600" b="1"/>
          </a:p>
          <a:p>
            <a:pPr marL="87313" indent="0">
              <a:lnSpc>
                <a:spcPct val="80000"/>
              </a:lnSpc>
            </a:pPr>
            <a:r>
              <a:rPr lang="ru-RU" sz="1800" b="1">
                <a:solidFill>
                  <a:schemeClr val="accent2"/>
                </a:solidFill>
              </a:rPr>
              <a:t> Показатели эффективности лечения.</a:t>
            </a:r>
            <a:endParaRPr lang="ru-RU" sz="1800">
              <a:solidFill>
                <a:schemeClr val="accent2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600"/>
              <a:t>Отсутствие рецидивов, осложнений, случаев повторного обращения или госпитализации (по одной и той же нозологии); соответствие уровня затрат объему оказанной помощи; удовлетворенность застрахованных пациентов уровнем (качеством, доступностью) оказанной помощи; улучшение показателей здоровья населения и т.д.</a:t>
            </a:r>
            <a:endParaRPr lang="ru-RU" sz="1600" b="1"/>
          </a:p>
          <a:p>
            <a:pPr marL="87313" indent="0">
              <a:lnSpc>
                <a:spcPct val="80000"/>
              </a:lnSpc>
            </a:pPr>
            <a:r>
              <a:rPr lang="ru-RU" sz="1800" b="1">
                <a:solidFill>
                  <a:schemeClr val="accent2"/>
                </a:solidFill>
              </a:rPr>
              <a:t> Показатели финансовых затрат.</a:t>
            </a:r>
            <a:endParaRPr lang="ru-RU" sz="1800">
              <a:solidFill>
                <a:schemeClr val="accent2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1600"/>
              <a:t>Отражают уровень отклонения фактических затрат от нормативных: на нозологию, профиль койки, койко-день в стационаре; на нозологию и посещение в поликлинике; вызов  скорой медицинской помощи (СМП), на параклинические услуги; медикаментозную терапию; льготное лекарственное обеспечение.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r>
              <a:rPr lang="ru-RU" sz="2000">
                <a:solidFill>
                  <a:srgbClr val="CC0000"/>
                </a:solidFill>
              </a:rPr>
              <a:t>Состав автоматизированных рабочих мест (АРМ)</a:t>
            </a:r>
            <a:br>
              <a:rPr lang="ru-RU" sz="2000">
                <a:solidFill>
                  <a:srgbClr val="CC0000"/>
                </a:solidFill>
              </a:rPr>
            </a:br>
            <a:r>
              <a:rPr lang="ru-RU" sz="2000">
                <a:solidFill>
                  <a:srgbClr val="CC0000"/>
                </a:solidFill>
              </a:rPr>
              <a:t>в муниципальном учреждении здравоохранения</a:t>
            </a:r>
          </a:p>
        </p:txBody>
      </p:sp>
      <p:sp>
        <p:nvSpPr>
          <p:cNvPr id="70662" name="Прямоуг.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0664" name="Прямоуг.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0663" name="Объект 7"/>
          <p:cNvGraphicFramePr>
            <a:graphicFrameLocks noChangeAspect="1"/>
          </p:cNvGraphicFramePr>
          <p:nvPr/>
        </p:nvGraphicFramePr>
        <p:xfrm>
          <a:off x="0" y="839788"/>
          <a:ext cx="9144000" cy="599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7" name="Picture" r:id="rId3" imgW="9973080" imgH="6481440" progId="Word.Picture.8">
                  <p:embed/>
                </p:oleObj>
              </mc:Choice>
              <mc:Fallback>
                <p:oleObj name="Picture" r:id="rId3" imgW="9973080" imgH="6481440" progId="Word.Picture.8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9788"/>
                        <a:ext cx="9144000" cy="599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Прямоуг.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b="1">
                <a:solidFill>
                  <a:srgbClr val="CC0000"/>
                </a:solidFill>
              </a:rPr>
              <a:t>Характеристики</a:t>
            </a:r>
          </a:p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rgbClr val="CC0000"/>
                </a:solidFill>
              </a:rPr>
              <a:t>Базового программного обеспечения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endParaRPr lang="ru-RU" sz="1800" b="1">
              <a:solidFill>
                <a:srgbClr val="CC0000"/>
              </a:solidFill>
            </a:endParaRPr>
          </a:p>
          <a:p>
            <a:pPr marL="87313" indent="0">
              <a:lnSpc>
                <a:spcPct val="80000"/>
              </a:lnSpc>
            </a:pPr>
            <a:r>
              <a:rPr lang="ru-RU" sz="2000"/>
              <a:t> система адаптирована к работе </a:t>
            </a:r>
            <a:r>
              <a:rPr lang="ru-RU" sz="2000" u="sng"/>
              <a:t>на любом классе</a:t>
            </a:r>
            <a:r>
              <a:rPr lang="ru-RU" sz="2000"/>
              <a:t> компьютерной техники;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она проста и надежна в эксплуатации;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1800"/>
              <a:t> </a:t>
            </a:r>
            <a:r>
              <a:rPr lang="ru-RU" sz="2000"/>
              <a:t>пользовательский интерфейс системы адаптирован к работе на ней медицинского персонала </a:t>
            </a:r>
            <a:r>
              <a:rPr lang="ru-RU" sz="2000" i="1"/>
              <a:t>(на обучение которого требуется 1-2 дня)</a:t>
            </a:r>
            <a:r>
              <a:rPr lang="ru-RU" sz="2000"/>
              <a:t>;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модульная структура системы рассчитана на поэтапное ее внедрение в ЛПУ;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в системе заложен режим передачи баз данных из ЛПУ на верхний уровень, для последующего информационного обмена </a:t>
            </a:r>
            <a:r>
              <a:rPr lang="ru-RU" sz="2000" i="1"/>
              <a:t>с Пенсионным фондом, ТТФОМС, страховыми компаниями, Администрацией и Департаментом здравоохранения</a:t>
            </a:r>
            <a:r>
              <a:rPr lang="ru-RU" sz="2000"/>
              <a:t>.</a:t>
            </a:r>
          </a:p>
          <a:p>
            <a:pPr marL="87313" indent="0">
              <a:lnSpc>
                <a:spcPct val="80000"/>
              </a:lnSpc>
            </a:pPr>
            <a:endParaRPr lang="ru-RU" sz="1800"/>
          </a:p>
          <a:p>
            <a:pPr marL="87313" indent="0">
              <a:lnSpc>
                <a:spcPct val="80000"/>
              </a:lnSpc>
            </a:pPr>
            <a:r>
              <a:rPr lang="ru-RU" sz="2000"/>
              <a:t> минимальным числом ЭВМ осуществить максимальный учет всей деятельности ЛПУ;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встроенный в систему автоматизированный контроль обеспечивает достоверный учет информации на стадии ввода её медработником.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Прямоуг.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b="1">
                <a:solidFill>
                  <a:srgbClr val="CC0000"/>
                </a:solidFill>
              </a:rPr>
              <a:t>Экспертиза качества медицинской помощи (КМП)</a:t>
            </a:r>
            <a:endParaRPr lang="ru-RU" sz="2800" b="1">
              <a:solidFill>
                <a:srgbClr val="CC0000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endParaRPr lang="ru-RU" sz="1800" b="1">
              <a:solidFill>
                <a:srgbClr val="CC0000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2000"/>
              <a:t>Базовое программное обеспечение позволяет оперативно оценить КМП: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в амбулаторно-поликлинической службе;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при оказании стационарной помощи;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1800"/>
              <a:t> </a:t>
            </a:r>
            <a:r>
              <a:rPr lang="ru-RU" sz="2000"/>
              <a:t>в службе скорой медицинской помощи;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при льготном лекарственном обеспечении и медикаментозной терапии;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в параклинической и диагностической службах.</a:t>
            </a:r>
          </a:p>
          <a:p>
            <a:pPr marL="87313" indent="0">
              <a:lnSpc>
                <a:spcPct val="80000"/>
              </a:lnSpc>
            </a:pPr>
            <a:endParaRPr lang="ru-RU" sz="1800"/>
          </a:p>
          <a:p>
            <a:pPr marL="87313" indent="0">
              <a:lnSpc>
                <a:spcPct val="80000"/>
              </a:lnSpc>
            </a:pPr>
            <a:endParaRPr lang="ru-RU" sz="1800"/>
          </a:p>
          <a:p>
            <a:pPr marL="87313" indent="0">
              <a:lnSpc>
                <a:spcPct val="80000"/>
              </a:lnSpc>
            </a:pPr>
            <a:endParaRPr lang="ru-RU" sz="1800"/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chemeClr val="accent2"/>
                </a:solidFill>
              </a:rPr>
              <a:t>Для оценки КМП</a:t>
            </a:r>
            <a:r>
              <a:rPr lang="en-US" sz="2000">
                <a:solidFill>
                  <a:schemeClr val="accent2"/>
                </a:solidFill>
              </a:rPr>
              <a:t> </a:t>
            </a:r>
            <a:r>
              <a:rPr lang="ru-RU" sz="2000">
                <a:solidFill>
                  <a:schemeClr val="accent2"/>
                </a:solidFill>
              </a:rPr>
              <a:t>используются </a:t>
            </a:r>
            <a:r>
              <a:rPr lang="ru-RU" sz="2000">
                <a:solidFill>
                  <a:srgbClr val="800080"/>
                </a:solidFill>
              </a:rPr>
              <a:t>индикаторы.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endParaRPr lang="ru-RU" sz="2000" u="sng">
              <a:solidFill>
                <a:schemeClr val="accent2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2000" u="sng">
                <a:solidFill>
                  <a:srgbClr val="800080"/>
                </a:solidFill>
              </a:rPr>
              <a:t>Индикатор КМП</a:t>
            </a:r>
            <a:r>
              <a:rPr lang="ru-RU" sz="2000">
                <a:solidFill>
                  <a:schemeClr val="accent2"/>
                </a:solidFill>
              </a:rPr>
              <a:t> – количественный показатель, отражающий структуру, процесс и результат оказанной медицинской помощи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Прямоуг.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7313" indent="0" algn="ctr">
              <a:lnSpc>
                <a:spcPct val="90000"/>
              </a:lnSpc>
              <a:buFontTx/>
              <a:buNone/>
            </a:pPr>
            <a:r>
              <a:rPr lang="ru-RU" sz="3600" b="1">
                <a:solidFill>
                  <a:srgbClr val="CC0000"/>
                </a:solidFill>
              </a:rPr>
              <a:t>Индикаторы КМП</a:t>
            </a:r>
          </a:p>
          <a:p>
            <a:pPr marL="87313" indent="0" algn="ctr"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CC0000"/>
                </a:solidFill>
              </a:rPr>
              <a:t>для участковых терапевтов и врачей общих практик</a:t>
            </a:r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CC0000"/>
              </a:solidFill>
            </a:endParaRPr>
          </a:p>
          <a:p>
            <a:pPr marL="87313" indent="0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800080"/>
                </a:solidFill>
              </a:rPr>
              <a:t>1. Нормативно-финансовые индикаторы.</a:t>
            </a:r>
          </a:p>
          <a:p>
            <a:pPr marL="87313" indent="0">
              <a:lnSpc>
                <a:spcPct val="90000"/>
              </a:lnSpc>
              <a:buFontTx/>
              <a:buNone/>
            </a:pPr>
            <a:r>
              <a:rPr lang="ru-RU" sz="2000"/>
              <a:t>Нормативно-финансовые показатели по видам помощи утверждаются ежегодно Программой Госгарантий по оказанию бесплатной медицинской помощи из расчета на одного человека в год.</a:t>
            </a:r>
            <a:endParaRPr lang="ru-RU" sz="2000" i="1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endParaRPr lang="ru-RU" sz="2000"/>
          </a:p>
          <a:p>
            <a:pPr marL="87313" indent="0">
              <a:lnSpc>
                <a:spcPct val="90000"/>
              </a:lnSpc>
              <a:buFontTx/>
              <a:buNone/>
            </a:pPr>
            <a:r>
              <a:rPr lang="ru-RU" sz="2000"/>
              <a:t>Нормативные показатели (ежемесячные, квартальные, годовые) рассчитывают для каждого врачебного участка исходя из численности прикрепленного населения.</a:t>
            </a:r>
          </a:p>
        </p:txBody>
      </p:sp>
      <p:graphicFrame>
        <p:nvGraphicFramePr>
          <p:cNvPr id="208906" name="Объект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611188" y="2781300"/>
          <a:ext cx="7704137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9" name="Picture" r:id="rId3" imgW="10693800" imgH="3960720" progId="Word.Picture.8">
                  <p:embed/>
                </p:oleObj>
              </mc:Choice>
              <mc:Fallback>
                <p:oleObj name="Picture" r:id="rId3" imgW="10693800" imgH="3960720" progId="Word.Picture.8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81300"/>
                        <a:ext cx="7704137" cy="318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Прямоуг.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sz="3600" b="1">
                <a:solidFill>
                  <a:srgbClr val="CC0000"/>
                </a:solidFill>
              </a:rPr>
              <a:t>Индикаторы КМП</a:t>
            </a:r>
          </a:p>
          <a:p>
            <a:pPr marL="87313" indent="0" algn="ctr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CC0000"/>
                </a:solidFill>
              </a:rPr>
              <a:t>для участковых терапевтов и врачей общих практик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endParaRPr lang="ru-RU" sz="2400" b="1">
              <a:solidFill>
                <a:srgbClr val="CC0000"/>
              </a:solidFill>
            </a:endParaRP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800080"/>
                </a:solidFill>
              </a:rPr>
              <a:t>2.Индикаторы профилактической работы.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вакцинопрофилактика,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диспансерное наблюдение.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флюорографические осмотры населения,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r>
              <a:rPr lang="ru-RU" sz="2000"/>
              <a:t> профилактические осмотры различных групп населения,</a:t>
            </a:r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</a:pPr>
            <a:endParaRPr lang="ru-RU" sz="2000"/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chemeClr val="accent2"/>
                </a:solidFill>
              </a:rPr>
              <a:t>Это плановые показатели, отражающие процесс охвата.</a:t>
            </a:r>
          </a:p>
          <a:p>
            <a:pPr marL="87313" indent="0"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chemeClr val="accent2"/>
                </a:solidFill>
              </a:rPr>
              <a:t>Они индивидуальны для каждого участка, планируются в абсолютных числах, обязательны в исполнении.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1768</Words>
  <Application>Microsoft Office PowerPoint</Application>
  <PresentationFormat>Экран (4:3)</PresentationFormat>
  <Paragraphs>261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Оформление по умолчанию</vt:lpstr>
      <vt:lpstr>Picture</vt:lpstr>
      <vt:lpstr>Презентация PowerPoint</vt:lpstr>
      <vt:lpstr>Схема интеграции персонифицированной информации при оказании медицинской помощи пациенту</vt:lpstr>
      <vt:lpstr>Схема обмена персонифицированной медико-экономической, статистической информацией в регионе</vt:lpstr>
      <vt:lpstr>Презентация PowerPoint</vt:lpstr>
      <vt:lpstr>Состав автоматизированных рабочих мест (АРМ) в муниципальном учреждении здравоохранения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учета и контроля льготного лекарственного обеспечения</vt:lpstr>
      <vt:lpstr>Презентация PowerPoint</vt:lpstr>
      <vt:lpstr>Экспертиза стационарной помощи и медикаментозной терапии</vt:lpstr>
      <vt:lpstr>Экспертиза стационарной помощи</vt:lpstr>
      <vt:lpstr>Персонифицированная экспертиза медикаментозной терапии</vt:lpstr>
      <vt:lpstr>Эффективность контроля КМП</vt:lpstr>
      <vt:lpstr>Управленческий учет и контроль обязывает медицинских работников</vt:lpstr>
      <vt:lpstr>Управленческий учет и контроль обязывает медицинских работников</vt:lpstr>
      <vt:lpstr>Информация для управления</vt:lpstr>
      <vt:lpstr>Эффект от внедрения «Базового программного обеспечения для ЛПУ и системы ОМС». Пилотная площадка МУ «Торжокская ЦРБ» Тверской области.</vt:lpstr>
    </vt:vector>
  </TitlesOfParts>
  <Company>Торжокская ЦРБ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Структурное и организационное управление здравоохранением Торжокского  района</dc:title>
  <dc:creator>:ehfdktd Dfcbkbq Fyfnjkmtdbx</dc:creator>
  <cp:lastModifiedBy>Валентин</cp:lastModifiedBy>
  <cp:revision>95</cp:revision>
  <dcterms:created xsi:type="dcterms:W3CDTF">2004-06-08T11:14:54Z</dcterms:created>
  <dcterms:modified xsi:type="dcterms:W3CDTF">2010-12-16T09:36:31Z</dcterms:modified>
</cp:coreProperties>
</file>